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Default Extension="gif" ContentType="image/gi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4" Type="http://schemas.openxmlformats.org/officeDocument/2006/relationships/viewProps" Target="viewProps.xml" /><Relationship Id="rId4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46" Type="http://schemas.openxmlformats.org/officeDocument/2006/relationships/tableStyles" Target="tableStyles.xml" /><Relationship Id="rId45" Type="http://schemas.openxmlformats.org/officeDocument/2006/relationships/theme" Target="theme/theme1.xml" /></Relationships>
</file>

<file path=ppt/media/image1.jpg>
</file>

<file path=ppt/media/image10.png>
</file>

<file path=ppt/media/image11.jpg>
</file>

<file path=ppt/media/image12.jpg>
</file>

<file path=ppt/media/image13.png>
</file>

<file path=ppt/media/image14.gif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www.stateofthebirds.org/2016/resources/species-abundance-maps/wood-thrush/#_ga=1.58268970.1097663810.1456855475" TargetMode="Externa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jp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global.wcs.org/Our-Impact/Species.aspx" TargetMode="External" /><Relationship Id="rId3" Type="http://schemas.openxmlformats.org/officeDocument/2006/relationships/hyperlink" Target="http://onlinelibrary.wiley.com/doi/10.1111/2041-210X.12100/abstract" TargetMode="External" /><Relationship Id="rId4" Type="http://schemas.openxmlformats.org/officeDocument/2006/relationships/hyperlink" Target="https://nature.berkeley.edu/beislab/BeissingerLab/publications/Iknayan_etal_2014_TREE_nocover.pdf" TargetMode="External" /><Relationship Id="rId5" Type="http://schemas.openxmlformats.org/officeDocument/2006/relationships/hyperlink" Target="http://onlinelibrary.wiley.com/doi/10.1111/ecog.02445/full" TargetMode="Externa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ran.r-project.org/web/packages/unmarked/index.html" TargetMode="External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jpg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jpg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gif" />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Modelos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ocupación</a:t>
            </a:r>
            <a:r>
              <a:rPr/>
              <a:t> </a:t>
            </a:r>
            <a:r>
              <a:rPr/>
              <a:t>ocupación</a:t>
            </a:r>
            <a:r>
              <a:rPr/>
              <a:t> </a:t>
            </a:r>
            <a:r>
              <a:rPr/>
              <a:t>y</a:t>
            </a:r>
            <a:r>
              <a:rPr/>
              <a:t> </a:t>
            </a:r>
            <a:r>
              <a:rPr/>
              <a:t>datos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trampa</a:t>
            </a:r>
            <a:r>
              <a:rPr/>
              <a:t> </a:t>
            </a:r>
            <a:r>
              <a:rPr/>
              <a:t>cámara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Diego</a:t>
            </a:r>
            <a:r>
              <a:rPr/>
              <a:t> </a:t>
            </a:r>
            <a:r>
              <a:rPr/>
              <a:t>J.</a:t>
            </a:r>
            <a:r>
              <a:rPr/>
              <a:t> </a:t>
            </a:r>
            <a:r>
              <a:rPr/>
              <a:t>Lizcano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6/5/2019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No tan facil si no se agrupan. Metodos de Captura - Marca - Recaptura. Distance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Contar</a:t>
            </a:r>
            <a:r>
              <a:rPr/>
              <a:t> </a:t>
            </a:r>
            <a:r>
              <a:rPr/>
              <a:t>Animales</a:t>
            </a:r>
          </a:p>
        </p:txBody>
      </p:sp>
      <p:pic>
        <p:nvPicPr>
          <p:cNvPr descr="assets/img/Moose-capture_011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54100" y="1600200"/>
            <a:ext cx="70485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Obtener</a:t>
            </a:r>
            <a:r>
              <a:rPr/>
              <a:t> </a:t>
            </a:r>
            <a:r>
              <a:rPr/>
              <a:t>densidad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Para algunas especies es engorroso, poco practico y muy costoso</a:t>
            </a:r>
          </a:p>
          <a:p>
            <a:pPr lvl="0" marL="0" indent="0">
              <a:buNone/>
            </a:pPr>
            <a:r>
              <a:rPr/>
              <a:t>—.segue bg:green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Abundancia relativa: Una variable indicadora del estado de la población</a:t>
            </a:r>
          </a:p>
          <a:p>
            <a:pPr lvl="0" marL="0" indent="0">
              <a:buNone/>
            </a:pPr>
            <a:r>
              <a:rPr/>
              <a:t>—.vcenter bg:url(assets/img/bird_abundance.jpg)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No se cuantos hay pero si donde hay mas y donde hay menos.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>
                <a:hlinkClick r:id="rId2"/>
              </a:rPr>
              <a:t>http://www.stateofthebirds.org/2016/resources/species-abundance-maps/wood-thrush/#_ga=1.58268970.1097663810.1456855475</a:t>
            </a:r>
          </a:p>
          <a:p>
            <a:pPr lvl="0" marL="0" indent="0">
              <a:buNone/>
            </a:pPr>
            <a:r>
              <a:rPr/>
              <a:t>—.segue bg:gray ## Pero debo tener en cuenta que: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Como ocurre el error de detección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img/detectio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09800" y="1600200"/>
            <a:ext cx="4737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detection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Es un error importante que debe considerarse en los muestreos!!!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Mackenzie</a:t>
            </a:r>
            <a:r>
              <a:rPr/>
              <a:t> </a:t>
            </a:r>
            <a:r>
              <a:rPr/>
              <a:t>et</a:t>
            </a:r>
            <a:r>
              <a:rPr/>
              <a:t> </a:t>
            </a:r>
            <a:r>
              <a:rPr/>
              <a:t>al</a:t>
            </a:r>
            <a:r>
              <a:rPr/>
              <a:t> </a:t>
            </a:r>
            <a:r>
              <a:rPr/>
              <a:t>2002,</a:t>
            </a:r>
            <a:r>
              <a:rPr/>
              <a:t> </a:t>
            </a:r>
            <a:r>
              <a:rPr/>
              <a:t>2003</a:t>
            </a:r>
            <a:r>
              <a:rPr/>
              <a:t> </a:t>
            </a:r>
            <a:r>
              <a:rPr/>
              <a:t>al</a:t>
            </a:r>
            <a:r>
              <a:rPr/>
              <a:t> </a:t>
            </a:r>
            <a:r>
              <a:rPr/>
              <a:t>rescate</a:t>
            </a:r>
          </a:p>
        </p:txBody>
      </p:sp>
      <p:pic>
        <p:nvPicPr>
          <p:cNvPr descr="assets/img/mackenzi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57300" y="1600200"/>
            <a:ext cx="6629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Mackenzie</a:t>
            </a:r>
            <a:r>
              <a:rPr/>
              <a:t> </a:t>
            </a:r>
            <a:r>
              <a:rPr/>
              <a:t>paper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— &amp;twocol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Libro y programa presence (2006)</a:t>
            </a:r>
          </a:p>
          <a:p>
            <a:pPr lvl="0" marL="0" indent="0">
              <a:buNone/>
            </a:pPr>
            <a:r>
              <a:rPr/>
              <a:t>*** =left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img/mackenziebook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14700" y="1600200"/>
            <a:ext cx="2514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Mackenzie</a:t>
            </a:r>
            <a:r>
              <a:rPr/>
              <a:t> </a:t>
            </a:r>
            <a:r>
              <a:rPr/>
              <a:t>book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marL="0" indent="0">
                  <a:buNone/>
                </a:pPr>
                <a:r>
                  <a:rPr/>
                  <a:t>*** =right</a:t>
                </a:r>
              </a:p>
              <a:p>
                <a:pPr lvl="0" marL="0" indent="0">
                  <a:buNone/>
                </a:pPr>
                <a:r>
                  <a:rPr/>
                  <a:t>Populariza la ocupación (</a:t>
                </a:r>
                <a14:m>
                  <m:oMath xmlns:m="http://schemas.openxmlformats.org/officeDocument/2006/math">
                    <m:r>
                      <m:t>ψ</m:t>
                    </m:r>
                  </m:oMath>
                </a14:m>
                <a:r>
                  <a:rPr/>
                  <a:t>) como proxi de la abundancia teniendo en cuenta la detectabilidad (</a:t>
                </a:r>
                <a14:m>
                  <m:oMath xmlns:m="http://schemas.openxmlformats.org/officeDocument/2006/math">
                    <m:r>
                      <m:t>p</m:t>
                    </m:r>
                  </m:oMath>
                </a14:m>
                <a:r>
                  <a:rPr/>
                  <a:t>)</a:t>
                </a:r>
              </a:p>
            </p:txBody>
          </p:sp>
        </mc:Choice>
      </mc:AlternateContent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La</a:t>
            </a:r>
            <a:r>
              <a:rPr/>
              <a:t> </a:t>
            </a:r>
            <a:r>
              <a:rPr/>
              <a:t>ocupación</a:t>
            </a:r>
            <a:r>
              <a:rPr/>
              <a:t> </a:t>
            </a:r>
            <a:r>
              <a:rPr/>
              <a:t>en</a:t>
            </a:r>
            <a:r>
              <a:rPr/>
              <a:t> </a:t>
            </a:r>
            <a:r>
              <a:rPr/>
              <a:t>acción.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>
                <a:hlinkClick r:id="rId2"/>
              </a:rPr>
              <a:t>Wildlife Coservation Society, WCS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>
                <a:hlinkClick r:id="rId3"/>
              </a:rPr>
              <a:t>Advances and applications of occupancy models, MEE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>
                <a:hlinkClick r:id="rId4"/>
              </a:rPr>
              <a:t>Detecting diversity, TrEE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>
                <a:hlinkClick r:id="rId5"/>
              </a:rPr>
              <a:t>Modelling of species distributions, under imperfect detection, MEE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Distribución</a:t>
            </a:r>
            <a:r>
              <a:rPr/>
              <a:t> </a:t>
            </a:r>
            <a:r>
              <a:rPr/>
              <a:t>y</a:t>
            </a:r>
            <a:r>
              <a:rPr/>
              <a:t> </a:t>
            </a:r>
            <a:r>
              <a:rPr/>
              <a:t>abundancia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Donde están los organismos y cuantos son ?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Relacionado con el problema de contar animales en ecología</a:t>
            </a:r>
          </a:p>
          <a:p>
            <a:pPr lvl="1"/>
            <a:r>
              <a:rPr/>
              <a:t>A diferencia de las plantas…</a:t>
            </a:r>
          </a:p>
          <a:p>
            <a:pPr lvl="1"/>
            <a:r>
              <a:rPr/>
              <a:t>Los animales se mueven!</a:t>
            </a:r>
          </a:p>
          <a:p>
            <a:pPr lvl="1"/>
            <a:r>
              <a:rPr/>
              <a:t>duck moving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Permite establecer metas y monitorearlas en el tiempo.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img/meta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93900" y="1600200"/>
            <a:ext cx="5156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meta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marL="0" indent="0">
                  <a:spcBef>
                    <a:spcPts val="3000"/>
                  </a:spcBef>
                  <a:buNone/>
                </a:pPr>
                <a:r>
                  <a:rPr b="1"/>
                  <a:t>La ocupación (</a:t>
                </a:r>
                <a14:m>
                  <m:oMath xmlns:m="http://schemas.openxmlformats.org/officeDocument/2006/math">
                    <m:r>
                      <m:t>ψ</m:t>
                    </m:r>
                  </m:oMath>
                </a14:m>
                <a:r>
                  <a:rPr b="1"/>
                  <a:t>) y la probabilidad de detección (</a:t>
                </a:r>
                <a14:m>
                  <m:oMath xmlns:m="http://schemas.openxmlformats.org/officeDocument/2006/math">
                    <m:r>
                      <m:t>p</m:t>
                    </m:r>
                  </m:oMath>
                </a14:m>
                <a:r>
                  <a:rPr b="1"/>
                  <a:t>)</a:t>
                </a:r>
              </a:p>
              <a:p>
                <a:pPr lvl="0" marL="0" indent="0">
                  <a:spcBef>
                    <a:spcPts val="3000"/>
                  </a:spcBef>
                  <a:buNone/>
                </a:pPr>
                <a:r>
                  <a:rPr b="1"/>
                  <a:t>La ocupación (</a:t>
                </a:r>
                <a14:m>
                  <m:oMath xmlns:m="http://schemas.openxmlformats.org/officeDocument/2006/math">
                    <m:r>
                      <m:t>ψ</m:t>
                    </m:r>
                  </m:oMath>
                </a14:m>
                <a:r>
                  <a:rPr b="1"/>
                  <a:t>) que es un reflejo de otros parámetros poblacionales importantes como la densidad.</a:t>
                </a:r>
              </a:p>
              <a:p>
                <a:pPr lvl="2">
                  <a:buAutoNum type="arabicPeriod"/>
                </a:pPr>
                <a:r>
                  <a:rPr/>
                  <a:t>(</a:t>
                </a:r>
                <a14:m>
                  <m:oMath xmlns:m="http://schemas.openxmlformats.org/officeDocument/2006/math">
                    <m:r>
                      <m:t>ψ</m:t>
                    </m:r>
                  </m:oMath>
                </a14:m>
                <a:r>
                  <a:rPr/>
                  <a:t>) es la </a:t>
                </a:r>
                <a:r>
                  <a:rPr b="1"/>
                  <a:t>proporción del área muestreada que está ocupada por la especie</a:t>
                </a:r>
                <a:r>
                  <a:rPr/>
                  <a:t>.</a:t>
                </a:r>
              </a:p>
              <a:p>
                <a:pPr lvl="2">
                  <a:buAutoNum type="arabicPeriod"/>
                </a:pPr>
                <a:r>
                  <a:rPr/>
                  <a:t>Visitando el sitio varias veces puedo estar mas seguro que detecto la especie cuando esta se encuentra en ese lugar.</a:t>
                </a:r>
              </a:p>
              <a:p>
                <a:pPr lvl="2">
                  <a:buAutoNum type="arabicPeriod"/>
                </a:pPr>
                <a:r>
                  <a:rPr/>
                  <a:t>Los </a:t>
                </a:r>
                <a:r>
                  <a:rPr b="1"/>
                  <a:t>muestreos repetidos</a:t>
                </a:r>
                <a:r>
                  <a:rPr/>
                  <a:t> son clave.</a:t>
                </a:r>
              </a:p>
              <a:p>
                <a:pPr lvl="0" marL="0" indent="0">
                  <a:spcBef>
                    <a:spcPts val="3000"/>
                  </a:spcBef>
                  <a:buNone/>
                </a:pPr>
                <a:r>
                  <a:rPr b="1"/>
                  <a:t>(</a:t>
                </a:r>
                <a14:m>
                  <m:oMath xmlns:m="http://schemas.openxmlformats.org/officeDocument/2006/math">
                    <m:r>
                      <m:t>ψ</m:t>
                    </m:r>
                  </m:oMath>
                </a14:m>
                <a:r>
                  <a:rPr b="1"/>
                  <a:t> y </a:t>
                </a:r>
                <a14:m>
                  <m:oMath xmlns:m="http://schemas.openxmlformats.org/officeDocument/2006/math">
                    <m:r>
                      <m:t>p</m:t>
                    </m:r>
                  </m:oMath>
                </a14:m>
                <a:r>
                  <a:rPr b="1"/>
                  <a:t>) estan influenciadas por variables ambientales (Covariables) como cobertura vegetal, altitud, precipitacion, etc.</a:t>
                </a:r>
              </a:p>
            </p:txBody>
          </p:sp>
        </mc:Choice>
      </mc:AlternateContent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marL="0" indent="0">
                  <a:spcBef>
                    <a:spcPts val="3000"/>
                  </a:spcBef>
                  <a:buNone/>
                </a:pPr>
                <a:r>
                  <a:rPr b="1"/>
                  <a:t>Así debería verse una tabla de datos con muestreos repetidos.</a:t>
                </a:r>
              </a:p>
              <a:p>
                <a:pPr lvl="0" marL="0" indent="0">
                  <a:buNone/>
                </a:pPr>
                <a:r>
                  <a:rPr/>
                  <a:t>visita 1</a:t>
                </a:r>
              </a:p>
              <a:p>
                <a:pPr lvl="0" marL="0" indent="0">
                  <a:buNone/>
                </a:pPr>
                <a:r>
                  <a:rPr/>
                  <a:t>visita 2</a:t>
                </a:r>
              </a:p>
              <a:p>
                <a:pPr lvl="0" marL="0" indent="0">
                  <a:buNone/>
                </a:pPr>
                <a:r>
                  <a:rPr/>
                  <a:t>visita 3</a:t>
                </a:r>
              </a:p>
              <a:p>
                <a:pPr lvl="0" marL="0" indent="0">
                  <a:buNone/>
                </a:pPr>
                <a:r>
                  <a:rPr/>
                  <a:t>visita 4</a:t>
                </a:r>
              </a:p>
              <a:p>
                <a:pPr lvl="0" marL="0" indent="0">
                  <a:buNone/>
                </a:pPr>
                <a:r>
                  <a:rPr/>
                  <a:t>sitio 1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sitio 2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sitio 3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sitio X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— &amp;twocol</a:t>
                </a:r>
              </a:p>
              <a:p>
                <a:pPr lvl="0" marL="0" indent="0">
                  <a:spcBef>
                    <a:spcPts val="3000"/>
                  </a:spcBef>
                  <a:buNone/>
                </a:pPr>
                <a:r>
                  <a:rPr b="1"/>
                  <a:t>Ejemplo del calculo de </a:t>
                </a:r>
                <a14:m>
                  <m:oMath xmlns:m="http://schemas.openxmlformats.org/officeDocument/2006/math">
                    <m:r>
                      <m:t>ψ</m:t>
                    </m:r>
                  </m:oMath>
                </a14:m>
                <a:r>
                  <a:rPr b="1"/>
                  <a:t> y </a:t>
                </a:r>
                <a14:m>
                  <m:oMath xmlns:m="http://schemas.openxmlformats.org/officeDocument/2006/math">
                    <m:r>
                      <m:t>p</m:t>
                    </m:r>
                  </m:oMath>
                </a14:m>
              </a:p>
              <a:p>
                <a:pPr lvl="0" marL="0" indent="0">
                  <a:spcBef>
                    <a:spcPts val="3000"/>
                  </a:spcBef>
                  <a:buNone/>
                </a:pPr>
                <a:r>
                  <a:rPr b="1"/>
                  <a:t>Método frecuentista (Máxima verosimilitud).</a:t>
                </a:r>
              </a:p>
              <a:p>
                <a:pPr lvl="0" marL="0" indent="0">
                  <a:buNone/>
                </a:pPr>
                <a:r>
                  <a:rPr/>
                  <a:t>*** =left</a:t>
                </a:r>
              </a:p>
              <a:p>
                <a:pPr lvl="0" marL="0" indent="0">
                  <a:buNone/>
                </a:pPr>
                <a:r>
                  <a:rPr/>
                  <a:t>v 1</a:t>
                </a:r>
              </a:p>
              <a:p>
                <a:pPr lvl="0" marL="0" indent="0">
                  <a:buNone/>
                </a:pPr>
                <a:r>
                  <a:rPr/>
                  <a:t>v 2</a:t>
                </a:r>
              </a:p>
              <a:p>
                <a:pPr lvl="0" marL="0" indent="0">
                  <a:buNone/>
                </a:pPr>
                <a:r>
                  <a:rPr/>
                  <a:t>v 3</a:t>
                </a:r>
              </a:p>
              <a:p>
                <a:pPr lvl="0" marL="0" indent="0">
                  <a:buNone/>
                </a:pPr>
                <a:r>
                  <a:rPr/>
                  <a:t>v 4</a:t>
                </a:r>
              </a:p>
              <a:p>
                <a:pPr lvl="0" marL="0" indent="0">
                  <a:buNone/>
                </a:pPr>
                <a:r>
                  <a:rPr/>
                  <a:t>s 1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s 2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s 3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s X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*** =right</a:t>
                </a:r>
              </a:p>
            </p:txBody>
          </p:sp>
        </mc:Choice>
      </mc:AlternateContent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<p:cSld><p:spTree><p:nvGrpSpPr><p:cNvPr id="1" name="" /><p:cNvGrpSpPr /><p:nvPr /></p:nvGrpSpPr><p:grpSpPr><a:xfrm><a:off x="0" y="0" /><a:ext cx="0" cy="0" /><a:chOff x="0" y="0" /><a:chExt cx="0" cy="0" /></a:xfrm></p:grpSpPr><p:graphicFrame><p:nvGraphicFramePr><p:cNvPr id="6" name="Content Placeholder 5" /><p:cNvGraphicFramePr><a:graphicFrameLocks noGrp="1" /></p:cNvGraphicFramePr><p:nvPr><p:ph idx="1" /></p:nvPr></p:nvGraphicFramePr><p:xfrm><a:off x="457200" y="1600200" /><a:ext cx="8229600" cy="4521200" /></p:xfrm><a:graphic><a:graphicData uri="http://schemas.openxmlformats.org/drawingml/2006/table"><a:tbl><a:tblPr firstRow="1" bandRow="1"><a:tableStyleId>{5C22544A-7EE6-4342-B048-85BDC9FD1C3A}</a:tableStyleId></a:tblPr><a:tblGrid><a:gridCol w="8229600" /></a:tblGrid><a:tr h="0"><a:tc><a:txBody><a:bodyPr /><a:lstStyle /><a:p><a:pPr lvl="0" marL="0" indent="0"><a:buNone /></a:pPr><a:r><a:rPr b="1" /><a:t>Historias</a:t></a:r><a:r><a:rPr b="1" /><a:t> </a:t></a:r><a:r><a:rPr b="1" /><a:t>de</a:t></a:r><a:r><a:rPr b="1" /><a:t> </a:t></a:r><a:r><a:rPr b="1" /><a:t>detección</a:t></a:r></a:p></a:txBody><a:tcPr /></a:tc></a:tr><a:tr h="0"><a:tc><a:txBody><a:bodyPr /><a:lstStyle /><a:p><a:pPr lvl="0" marL="0" indent="0"><a:buNone /></a:pPr><a:r><a:rPr /><a:t>Pr(</a:t></a:r><a14:m><m:oMath xmlns:m="http://schemas.openxmlformats.org/officeDocument/2006/math"><m:sSub><m:e><m:r><m:t>H</m:t></m:r></m:e><m:sub><m:r><m:t>1</m:t></m:r></m:sub></m:sSub></m:oMath></a14:m><a:r><a:rPr /><a:t>=1001)=</a:t></a:r><a:r><a:rPr /><a:t> </a:t></a:r><a14:m><m:oMath xmlns:m="http://schemas.openxmlformats.org/officeDocument/2006/math"><m:r><m:t>ψ</m:t></m:r></m:oMath></a14:m><a:r><a:rPr /><a:t> </a:t></a:r><a:r><a:rPr /><a:t>×</a:t></a:r><a:r><a:rPr /><a:t> </a:t></a:r><a:r><a:rPr /><a:t>p1(1–p2)(1–p3)p4</a:t></a:r></a:p></a:txBody></a:tc></a:tr><a:tr h="0"><a:tc><a:txBody><a:bodyPr /><a:lstStyle /><a:p><a:pPr lvl="0" marL="0" indent="0"><a:buNone /></a:pPr><a:r><a:rPr /><a:t>Pr(</a:t></a:r><a14:m><m:oMath xmlns:m="http://schemas.openxmlformats.org/officeDocument/2006/math"><m:sSub><m:e><m:r><m:t>H</m:t></m:r></m:e><m:sub><m:r><m:t>2</m:t></m:r></m:sub></m:sSub></m:oMath></a14:m><a:r><a:rPr /><a:t>=0000)=</a:t></a:r><a:r><a:rPr /><a:t> </a:t></a:r><a14:m><m:oMath xmlns:m="http://schemas.openxmlformats.org/officeDocument/2006/math"><m:r><m:t>ψ</m:t></m:r></m:oMath></a14:m><a:r><a:rPr /><a:t> </a:t></a:r><a:r><a:rPr /><a:t>×</a:t></a:r><a:r><a:rPr /><a:t> </a:t></a:r><a:r><a:rPr /><a:t>(1–p2)(1–p2)(1–p3)(1–p4)</a:t></a:r></a:p></a:txBody></a:tc></a:tr><a:tr h="0"><a:tc><a:txBody><a:bodyPr /><a:lstStyle /><a:p><a:pPr lvl="0" marL="0" indent="0"><a:buNone /></a:pPr><a:r><a:rPr /><a:t>Pr(</a:t></a:r><a14:m><m:oMath xmlns:m="http://schemas.openxmlformats.org/officeDocument/2006/math"><m:sSub><m:e><m:r><m:t>H</m:t></m:r></m:e><m:sub><m:r><m:t>3</m:t></m:r></m:sub></m:sSub></m:oMath></a14:m><a:r><a:rPr /><a:t>=1100)=</a:t></a:r><a:r><a:rPr /><a:t> </a:t></a:r><a14:m><m:oMath xmlns:m="http://schemas.openxmlformats.org/officeDocument/2006/math"><m:r><m:t>ψ</m:t></m:r></m:oMath></a14:m><a:r><a:rPr /><a:t> </a:t></a:r><a:r><a:rPr /><a:t>×</a:t></a:r><a:r><a:rPr /><a:t> </a:t></a:r><a:r><a:rPr /><a:t>p1p2(1–p3)(1–p4)</a:t></a:r></a:p></a:txBody></a:tc></a:tr><a:tr h="0"><a:tc><a:txBody><a:bodyPr /><a:lstStyle /><a:p><a:pPr lvl="0" marL="0" indent="0"><a:buNone /></a:pPr><a:r><a:rPr /><a:t>Pr(</a:t></a:r><a14:m><m:oMath xmlns:m="http://schemas.openxmlformats.org/officeDocument/2006/math"><m:sSub><m:e><m:r><m:t>H</m:t></m:r></m:e><m:sub><m:r><m:t>x</m:t></m:r></m:sub></m:sSub></m:oMath></a14:m><a:r><a:rPr /><a:t>=0000)=</a:t></a:r><a:r><a:rPr /><a:t> </a:t></a:r><a14:m><m:oMath xmlns:m="http://schemas.openxmlformats.org/officeDocument/2006/math"><m:r><m:t>ψ</m:t></m:r></m:oMath></a14:m><a:r><a:rPr /><a:t> </a:t></a:r><a:r><a:rPr /><a:t>×</a:t></a:r><a:r><a:rPr /><a:t> </a:t></a:r><a:r><a:rPr /><a:t>(1–p2)(1–p2)(1–p3)(1–p4)</a:t></a:r></a:p></a:txBody></a:tc></a:tr></a:tbl></a:graphicData></a:graphic></p:graphicFrame></p:spTree></p:cSld>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Estas Historias se combinan en un solo modelo de maxima verosimilitud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<p:cSld><p:spTree><p:nvGrpSpPr><p:cNvPr id="1" name="" /><p:cNvGrpSpPr /><p:nvPr /></p:nvGrpSpPr><p:grpSpPr><a:xfrm><a:off x="0" y="0" /><a:ext cx="0" cy="0" /><a:chOff x="0" y="0" /><a:chExt cx="0" cy="0" /></a:xfrm></p:grpSpPr><p:graphicFrame><p:nvGraphicFramePr><p:cNvPr id="6" name="Content Placeholder 5" /><p:cNvGraphicFramePr><a:graphicFrameLocks noGrp="1" /></p:cNvGraphicFramePr><p:nvPr><p:ph idx="1" /></p:nvPr></p:nvGraphicFramePr><p:xfrm><a:off x="457200" y="1600200" /><a:ext cx="8229600" cy="4521200" /></p:xfrm><a:graphic><a:graphicData uri="http://schemas.openxmlformats.org/drawingml/2006/table"><a:tbl><a:tblPr firstRow="1" bandRow="1"><a:tableStyleId>{5C22544A-7EE6-4342-B048-85BDC9FD1C3A}</a:tableStyleId></a:tblPr><a:tblGrid><a:gridCol w="8229600" /></a:tblGrid><a:tr h="0"><a:tc><a:txBody><a:bodyPr /><a:lstStyle /><a:p><a:pPr lvl="0" marL="0" indent="0"><a:buNone /></a:pPr><a:r><a:rPr b="1" /><a:t>Historias</a:t></a:r><a:r><a:rPr b="1" /><a:t> </a:t></a:r><a:r><a:rPr b="1" /><a:t>de</a:t></a:r><a:r><a:rPr b="1" /><a:t> </a:t></a:r><a:r><a:rPr b="1" /><a:t>detección</a:t></a:r></a:p></a:txBody><a:tcPr /></a:tc></a:tr><a:tr h="0"><a:tc><a:txBody><a:bodyPr /><a:lstStyle /><a:p><a:pPr lvl="0" marL="0" indent="0"><a:buNone /></a:pPr><a:r><a:rPr /><a:t>Pr(</a:t></a:r><a14:m><m:oMath xmlns:m="http://schemas.openxmlformats.org/officeDocument/2006/math"><m:sSub><m:e><m:r><m:t>H</m:t></m:r></m:e><m:sub><m:r><m:t>1</m:t></m:r></m:sub></m:sSub></m:oMath></a14:m><a:r><a:rPr /><a:t>=1001)=</a:t></a:r><a:r><a:rPr /><a:t> </a:t></a:r><a14:m><m:oMath xmlns:m="http://schemas.openxmlformats.org/officeDocument/2006/math"><m:r><m:t>ψ</m:t></m:r></m:oMath></a14:m><a:r><a:rPr /><a:t> </a:t></a:r><a:r><a:rPr /><a:t>×</a:t></a:r><a:r><a:rPr /><a:t> </a:t></a:r><a:r><a:rPr /><a:t>p1(1–p2)(1–p3)p4</a:t></a:r></a:p></a:txBody></a:tc></a:tr><a:tr h="0"><a:tc><a:txBody><a:bodyPr /><a:lstStyle /><a:p><a:pPr lvl="0" marL="0" indent="0"><a:buNone /></a:pPr><a:r><a:rPr /><a:t>Pr(</a:t></a:r><a14:m><m:oMath xmlns:m="http://schemas.openxmlformats.org/officeDocument/2006/math"><m:sSub><m:e><m:r><m:t>H</m:t></m:r></m:e><m:sub><m:r><m:t>2</m:t></m:r></m:sub></m:sSub></m:oMath></a14:m><a:r><a:rPr /><a:t>=0000)=</a:t></a:r><a:r><a:rPr /><a:t> </a:t></a:r><a14:m><m:oMath xmlns:m="http://schemas.openxmlformats.org/officeDocument/2006/math"><m:r><m:t>ψ</m:t></m:r></m:oMath></a14:m><a:r><a:rPr /><a:t> </a:t></a:r><a:r><a:rPr /><a:t>×</a:t></a:r><a:r><a:rPr /><a:t> </a:t></a:r><a:r><a:rPr /><a:t>(1–p2)(1–p2)(1–p3)(1–p4)</a:t></a:r></a:p></a:txBody></a:tc></a:tr><a:tr h="0"><a:tc><a:txBody><a:bodyPr /><a:lstStyle /><a:p><a:pPr lvl="0" marL="0" indent="0"><a:buNone /></a:pPr><a:r><a:rPr /><a:t>Pr(</a:t></a:r><a14:m><m:oMath xmlns:m="http://schemas.openxmlformats.org/officeDocument/2006/math"><m:sSub><m:e><m:r><m:t>H</m:t></m:r></m:e><m:sub><m:r><m:t>3</m:t></m:r></m:sub></m:sSub></m:oMath></a14:m><a:r><a:rPr /><a:t>=1100)=</a:t></a:r><a:r><a:rPr /><a:t> </a:t></a:r><a14:m><m:oMath xmlns:m="http://schemas.openxmlformats.org/officeDocument/2006/math"><m:r><m:t>ψ</m:t></m:r></m:oMath></a14:m><a:r><a:rPr /><a:t> </a:t></a:r><a:r><a:rPr /><a:t>×</a:t></a:r><a:r><a:rPr /><a:t> </a:t></a:r><a:r><a:rPr /><a:t>p1p2(1–p3)(1–p4)</a:t></a:r></a:p></a:txBody></a:tc></a:tr><a:tr h="0"><a:tc><a:txBody><a:bodyPr /><a:lstStyle /><a:p><a:pPr lvl="0" marL="0" indent="0"><a:buNone /></a:pPr><a:r><a:rPr /><a:t>Pr(</a:t></a:r><a14:m><m:oMath xmlns:m="http://schemas.openxmlformats.org/officeDocument/2006/math"><m:sSub><m:e><m:r><m:t>H</m:t></m:r></m:e><m:sub><m:r><m:t>x</m:t></m:r></m:sub></m:sSub></m:oMath></a14:m><a:r><a:rPr /><a:t>=0000)=</a:t></a:r><a:r><a:rPr /><a:t> </a:t></a:r><a14:m><m:oMath xmlns:m="http://schemas.openxmlformats.org/officeDocument/2006/math"><m:r><m:t>ψ</m:t></m:r></m:oMath></a14:m><a:r><a:rPr /><a:t> </a:t></a:r><a:r><a:rPr /><a:t>×</a:t></a:r><a:r><a:rPr /><a:t> </a:t></a:r><a:r><a:rPr /><a:t>(1–p2)(1–p2)(1–p3)(1–p4)</a:t></a:r></a:p></a:txBody></a:tc></a:tr></a:tbl></a:graphicData></a:graphic></p:graphicFrame></p:spTree></p:cSld>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 marL="0" indent="0">
                  <a:buNone/>
                </a:pPr>
                <a:r>
                  <a:rPr/>
                  <a:t> </a:t>
                </a:r>
              </a:p>
              <a:p>
                <a:pPr lvl="0"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m>
                        <m:mPr>
                          <m:baseJc m:val="center"/>
                          <m:plcHide m:val="1"/>
                          <m:mcs>
                            <m:mc>
                              <m:mcPr>
                                <m:mcJc m:val="right"/>
                                <m:count m:val="1"/>
                              </m:mcPr>
                            </m:mc>
                          </m:mcs>
                        </m:mPr>
                        <m:mr>
                          <m:e>
                            <m:r>
                              <m:t>L</m:t>
                            </m:r>
                            <m:r>
                              <m:t>(</m:t>
                            </m:r>
                            <m:r>
                              <m:t>ψ</m:t>
                            </m:r>
                            <m:r>
                              <m:t>,</m:t>
                            </m:r>
                            <m:r>
                              <m:t>p</m:t>
                            </m:r>
                            <m:r>
                              <m:t>∣</m:t>
                            </m:r>
                            <m:sSub>
                              <m:e>
                                <m:r>
                                  <m:t>H</m:t>
                                </m:r>
                              </m:e>
                              <m:sub>
                                <m:r>
                                  <m:t>1</m:t>
                                </m:r>
                              </m:sub>
                            </m:sSub>
                            <m:r>
                              <m:t>,</m:t>
                            </m:r>
                            <m:r>
                              <m:t>.</m:t>
                            </m:r>
                            <m:r>
                              <m:t>.</m:t>
                            </m:r>
                            <m:r>
                              <m:t>.</m:t>
                            </m:r>
                            <m:r>
                              <m:t>,</m:t>
                            </m:r>
                            <m:sSub>
                              <m:e>
                                <m:r>
                                  <m:t>H</m:t>
                                </m:r>
                              </m:e>
                              <m:sub>
                                <m:r>
                                  <m:t>x</m:t>
                                </m:r>
                              </m:sub>
                            </m:sSub>
                            <m:r>
                              <m:t>)</m:t>
                            </m:r>
                            <m:r>
                              <m:t>=</m:t>
                            </m:r>
                            <m:nary>
                              <m:naryPr>
                                <m:chr m:val="∏"/>
                                <m:limLoc m:val="undOvr"/>
                                <m:subHide m:val="0"/>
                                <m:supHide m:val="0"/>
                              </m:naryPr>
                              <m:sub>
                                <m:r>
                                  <m:t>i</m:t>
                                </m:r>
                                <m:r>
                                  <m:t>=</m:t>
                                </m:r>
                                <m:r>
                                  <m:t>1</m:t>
                                </m:r>
                              </m:sub>
                              <m:sup>
                                <m:r>
                                  <m:t>x</m:t>
                                </m:r>
                              </m:sup>
                              <m:e>
                                <m:r>
                                  <m:t>P</m:t>
                                </m:r>
                              </m:e>
                            </m:nary>
                            <m:r>
                              <m:t>r</m:t>
                            </m:r>
                            <m:r>
                              <m:t>(</m:t>
                            </m:r>
                            <m:sSub>
                              <m:e>
                                <m:r>
                                  <m:t>H</m:t>
                                </m:r>
                              </m:e>
                              <m:sub>
                                <m:r>
                                  <m:t>i</m:t>
                                </m:r>
                              </m:sub>
                            </m:sSub>
                            <m:r>
                              <m:t>)</m:t>
                            </m:r>
                          </m:e>
                        </m:mr>
                      </m:m>
                    </m:oMath>
                  </m:oMathPara>
                </a14:m>
              </a:p>
              <a:p>
                <a:pPr lvl="1"/>
                <a:r>
                  <a:rPr/>
                  <a:t>El modelo admite incorporar covariables para explicar </a:t>
                </a:r>
                <a14:m>
                  <m:oMath xmlns:m="http://schemas.openxmlformats.org/officeDocument/2006/math">
                    <m:r>
                      <m:t>ψ</m:t>
                    </m:r>
                  </m:oMath>
                </a14:m>
                <a:r>
                  <a:rPr/>
                  <a:t> y </a:t>
                </a:r>
                <a14:m>
                  <m:oMath xmlns:m="http://schemas.openxmlformats.org/officeDocument/2006/math">
                    <m:r>
                      <m:t>p</m:t>
                    </m:r>
                  </m:oMath>
                </a14:m>
              </a:p>
              <a:p>
                <a:pPr lvl="0" marL="0" indent="0">
                  <a:buNone/>
                </a:pPr>
                <a:r>
                  <a:rPr/>
                  <a:t>— &amp;twocol</a:t>
                </a:r>
              </a:p>
              <a:p>
                <a:pPr lvl="0" marL="0" indent="0">
                  <a:spcBef>
                    <a:spcPts val="3000"/>
                  </a:spcBef>
                  <a:buNone/>
                </a:pPr>
                <a:r>
                  <a:rPr b="1"/>
                  <a:t>El mismo ejemplo del calculo de </a:t>
                </a:r>
                <a14:m>
                  <m:oMath xmlns:m="http://schemas.openxmlformats.org/officeDocument/2006/math">
                    <m:r>
                      <m:t>ψ</m:t>
                    </m:r>
                  </m:oMath>
                </a14:m>
                <a:r>
                  <a:rPr b="1"/>
                  <a:t> y </a:t>
                </a:r>
                <a14:m>
                  <m:oMath xmlns:m="http://schemas.openxmlformats.org/officeDocument/2006/math">
                    <m:r>
                      <m:t>p</m:t>
                    </m:r>
                  </m:oMath>
                </a14:m>
              </a:p>
              <a:p>
                <a:pPr lvl="0" marL="0" indent="0">
                  <a:spcBef>
                    <a:spcPts val="3000"/>
                  </a:spcBef>
                  <a:buNone/>
                </a:pPr>
                <a:r>
                  <a:rPr b="1"/>
                  <a:t>Método Bayesiano.</a:t>
                </a:r>
              </a:p>
              <a:p>
                <a:pPr lvl="0" marL="0" indent="0">
                  <a:buNone/>
                </a:pPr>
                <a:r>
                  <a:rPr/>
                  <a:t>*** =left</a:t>
                </a:r>
              </a:p>
              <a:p>
                <a:pPr lvl="0" marL="0" indent="0">
                  <a:buNone/>
                </a:pPr>
                <a:r>
                  <a:rPr/>
                  <a:t>v 1</a:t>
                </a:r>
              </a:p>
              <a:p>
                <a:pPr lvl="0" marL="0" indent="0">
                  <a:buNone/>
                </a:pPr>
                <a:r>
                  <a:rPr/>
                  <a:t>v 2</a:t>
                </a:r>
              </a:p>
              <a:p>
                <a:pPr lvl="0" marL="0" indent="0">
                  <a:buNone/>
                </a:pPr>
                <a:r>
                  <a:rPr/>
                  <a:t>v 3</a:t>
                </a:r>
              </a:p>
              <a:p>
                <a:pPr lvl="0" marL="0" indent="0">
                  <a:buNone/>
                </a:pPr>
                <a:r>
                  <a:rPr/>
                  <a:t>v 4</a:t>
                </a:r>
              </a:p>
              <a:p>
                <a:pPr lvl="0" marL="0" indent="0">
                  <a:buNone/>
                </a:pPr>
                <a:r>
                  <a:rPr/>
                  <a:t>s 1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s 2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s 3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1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s X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0</a:t>
                </a:r>
              </a:p>
              <a:p>
                <a:pPr lvl="0" marL="0" indent="0">
                  <a:buNone/>
                </a:pPr>
                <a:r>
                  <a:rPr/>
                  <a:t>*** =right</a:t>
                </a:r>
              </a:p>
              <a:p>
                <a:pPr lvl="0" marL="0" indent="0">
                  <a:buNone/>
                </a:pPr>
                <a:r>
                  <a:rPr/>
                  <a:t>Es importante entender que hay dos procesos que se pueden modelar de forma jerarquica.</a:t>
                </a:r>
              </a:p>
              <a:p>
                <a:pPr lvl="1"/>
                <a:r>
                  <a:rPr/>
                  <a:t>El proceso ecológico (</a:t>
                </a:r>
                <a14:m>
                  <m:oMath xmlns:m="http://schemas.openxmlformats.org/officeDocument/2006/math">
                    <m:r>
                      <m:t>ψ</m:t>
                    </m:r>
                  </m:oMath>
                </a14:m>
                <a:r>
                  <a:rPr/>
                  <a:t>) sigue una distribución Bernoulli.</a:t>
                </a:r>
              </a:p>
              <a:p>
                <a:pPr lvl="1"/>
                <a:r>
                  <a:rPr/>
                  <a:t>El modelo de observación (</a:t>
                </a:r>
                <a14:m>
                  <m:oMath xmlns:m="http://schemas.openxmlformats.org/officeDocument/2006/math">
                    <m:r>
                      <m:t>p</m:t>
                    </m:r>
                  </m:oMath>
                </a14:m>
                <a:r>
                  <a:rPr/>
                  <a:t>) sigue una distribución Bernoulli.</a:t>
                </a:r>
              </a:p>
              <a:p>
                <a:pPr lvl="1"/>
                <a:r>
                  <a:rPr/>
                  <a:t>La probabilidad de observar la especie dada que esta presente: </a:t>
                </a:r>
                <a14:m>
                  <m:oMath xmlns:m="http://schemas.openxmlformats.org/officeDocument/2006/math">
                    <m:r>
                      <m:t>p</m:t>
                    </m:r>
                  </m:oMath>
                </a14:m>
                <a:r>
                  <a:rPr/>
                  <a:t>=Pr(</a:t>
                </a:r>
                <a14:m>
                  <m:oMath xmlns:m="http://schemas.openxmlformats.org/officeDocument/2006/math">
                    <m:sSub>
                      <m:e>
                        <m:r>
                          <m:t>y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=1 </a:t>
                </a:r>
                <a14:m>
                  <m:oMath xmlns:m="http://schemas.openxmlformats.org/officeDocument/2006/math">
                    <m:r>
                      <m:t>∣</m:t>
                    </m:r>
                  </m:oMath>
                </a14:m>
                <a:r>
                  <a:rPr/>
                  <a:t> </a:t>
                </a:r>
                <a14:m>
                  <m:oMath xmlns:m="http://schemas.openxmlformats.org/officeDocument/2006/math">
                    <m:sSub>
                      <m:e>
                        <m:r>
                          <m:t>z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=1)</a:t>
                </a:r>
              </a:p>
              <a:p>
                <a:pPr lvl="1"/>
                <a:r>
                  <a:rPr/>
                  <a:t>La probabilidad de ocurrencia: </a:t>
                </a:r>
                <a14:m>
                  <m:oMath xmlns:m="http://schemas.openxmlformats.org/officeDocument/2006/math">
                    <m:r>
                      <m:t>ψ</m:t>
                    </m:r>
                  </m:oMath>
                </a14:m>
                <a:r>
                  <a:rPr/>
                  <a:t> =Pr(</a:t>
                </a:r>
                <a14:m>
                  <m:oMath xmlns:m="http://schemas.openxmlformats.org/officeDocument/2006/math">
                    <m:sSub>
                      <m:e>
                        <m:r>
                          <m:t>z</m:t>
                        </m:r>
                      </m:e>
                      <m:sub>
                        <m:r>
                          <m:t>i</m:t>
                        </m:r>
                      </m:sub>
                    </m:sSub>
                  </m:oMath>
                </a14:m>
                <a:r>
                  <a:rPr/>
                  <a:t>=1)</a:t>
                </a:r>
              </a:p>
            </p:txBody>
          </p:sp>
        </mc:Choice>
      </mc:AlternateContent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Un modelo jerarquico (Bayesiano)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img/Occu_Bay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473200" y="1600200"/>
            <a:ext cx="6210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Full</a:t>
            </a:r>
            <a:r>
              <a:rPr/>
              <a:t> </a:t>
            </a:r>
            <a:r>
              <a:rPr/>
              <a:t>Occu</a:t>
            </a:r>
            <a:r>
              <a:rPr/>
              <a:t> </a:t>
            </a:r>
            <a:r>
              <a:rPr/>
              <a:t>Bayes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Como contar animales siempre ha sido una pregunta interesante!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Admite covariables</a:t>
            </a:r>
          </a:p>
          <a:p>
            <a:pPr lvl="0" marL="0" indent="0">
              <a:buNone/>
            </a:pPr>
            <a:r>
              <a:rPr/>
              <a:t>— &amp;twocol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Cual uso? Maxima verosimilitud o Bayesiano?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ML</a:t>
            </a:r>
          </a:p>
          <a:p>
            <a:pPr lvl="1"/>
            <a:r>
              <a:rPr/>
              <a:t>Paquete </a:t>
            </a:r>
            <a:r>
              <a:rPr>
                <a:hlinkClick r:id="rId2"/>
              </a:rPr>
              <a:t>unmarked</a:t>
            </a:r>
            <a:r>
              <a:rPr/>
              <a:t> en R</a:t>
            </a:r>
          </a:p>
          <a:p>
            <a:pPr lvl="1"/>
            <a:r>
              <a:rPr/>
              <a:t>Admite seleccion “automatica” de modelos con AIC</a:t>
            </a:r>
          </a:p>
          <a:p>
            <a:pPr lvl="1"/>
            <a:r>
              <a:rPr/>
              <a:t>Problemas con matrices que tienen muchos NAs</a:t>
            </a:r>
          </a:p>
          <a:p>
            <a:pPr lvl="1"/>
            <a:r>
              <a:rPr/>
              <a:t>Problema Hesian y estimados ok.</a:t>
            </a:r>
          </a:p>
          <a:p>
            <a:pPr lvl="1"/>
            <a:r>
              <a:rPr/>
              <a:t>Dificultad de 1 a 10: 3 si ya sabes R.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Bayesiano</a:t>
            </a:r>
          </a:p>
          <a:p>
            <a:pPr lvl="1"/>
            <a:r>
              <a:rPr/>
              <a:t>Lenguaje BUGS o Stan, llamado desde R</a:t>
            </a:r>
          </a:p>
          <a:p>
            <a:pPr lvl="1"/>
            <a:r>
              <a:rPr/>
              <a:t>La seleccion de modelos no es tan sencilla, BIC no es adecuado</a:t>
            </a:r>
          </a:p>
          <a:p>
            <a:pPr lvl="1"/>
            <a:r>
              <a:rPr/>
              <a:t>No tiene tantos problemas con muchos NAs en la matriz</a:t>
            </a:r>
            <a:br/>
          </a:p>
          <a:p>
            <a:pPr lvl="1"/>
            <a:r>
              <a:rPr/>
              <a:t>Los estimados son mas precisos.</a:t>
            </a:r>
          </a:p>
          <a:p>
            <a:pPr lvl="1"/>
            <a:r>
              <a:rPr/>
              <a:t>Dificultad de 1 a 10: 7 si ya sabes R.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De donde vienen los modelos jerarquicos?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Andy Royle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prd-wret.s3-us-west-2.amazonaws.com/assets/palladium/production/s3fs-public/styles/content_grid/public/thumbnails/image/Dr%20Andy%20Royl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65400" y="1600200"/>
            <a:ext cx="4013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Andy</a:t>
            </a:r>
            <a:r>
              <a:rPr/>
              <a:t> </a:t>
            </a:r>
            <a:r>
              <a:rPr/>
              <a:t>Royle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Padre junto con (James Nichols and Darryl MacKenzie) de los modelos de ocupación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Autor del libro azul (2008).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secure-ecsd.elsevier.com/covers/80/Tango2/large/9780123740977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048000" y="1600200"/>
            <a:ext cx="3060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libro</a:t>
            </a:r>
            <a:r>
              <a:rPr/>
              <a:t> </a:t>
            </a:r>
            <a:r>
              <a:rPr/>
              <a:t>azul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Libro de nivel avanzado con muchos detalles, formulas, ejemplos y código en R y lenguaje BUGS.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Libro de la libelula (2015).</a:t>
            </a:r>
          </a:p>
          <a:p>
            <a:pPr lvl="0" marL="0" indent="0">
              <a:buNone/>
            </a:pPr>
            <a:r>
              <a:rPr/>
              <a:t>Mas de 700 paginas explicando claramente de donde viene la teoria, en estilo tutorial, comenzando con un nivel basico de R hasta modelos avanzados y su implementacion en R y lenguaje BUGS.</a:t>
            </a:r>
          </a:p>
          <a:p>
            <a:pPr lvl="0" marL="0" indent="0">
              <a:buNone/>
            </a:pPr>
            <a:r>
              <a:rPr/>
              <a:t>Son todos los modelos jerarquicos Bayesianos ?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Manos a la obra!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www.r-project.org/Rlog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81200" y="1600200"/>
            <a:ext cx="5181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Coding</a:t>
            </a:r>
            <a:r>
              <a:rPr/>
              <a:t> </a:t>
            </a:r>
            <a:r>
              <a:rPr/>
              <a:t>now</a:t>
            </a:r>
          </a:p>
        </p:txBody>
      </p: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 &gt; - Nivel? &gt; - Objetos?, Vectores?, DataFrame? &gt; - Loops?, Funciones?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img/Coun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133600"/>
            <a:ext cx="8229600" cy="2933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Count</a:t>
            </a:r>
            <a:r>
              <a:rPr/>
              <a:t> </a:t>
            </a:r>
            <a:r>
              <a:rPr/>
              <a:t>Animals</a:t>
            </a:r>
          </a:p>
        </p:txBody>
      </p: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i.giphy.com/fQZX2aoRC1Tqw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600200"/>
            <a:ext cx="7124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Coding</a:t>
            </a:r>
            <a:r>
              <a:rPr/>
              <a:t> </a:t>
            </a:r>
            <a:r>
              <a:rPr/>
              <a:t>fast</a:t>
            </a:r>
          </a:p>
        </p:txBody>
      </p:sp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— .segue #towork bg:url(assets/img/children-593313_1280.jpg)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Al final: Modelo de ocupacion-detección… (Bayesiano espacial).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El mapa que todos queremos!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sets/img/kangur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93900" y="1600200"/>
            <a:ext cx="5156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Mapa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densidad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Contar</a:t>
            </a:r>
            <a:r>
              <a:rPr/>
              <a:t> </a:t>
            </a:r>
            <a:r>
              <a:rPr/>
              <a:t>Animales</a:t>
            </a:r>
          </a:p>
        </p:txBody>
      </p:sp>
      <p:pic>
        <p:nvPicPr>
          <p:cNvPr descr="assets/img/pinguinos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03300" y="1600200"/>
            <a:ext cx="71374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Obtener</a:t>
            </a:r>
            <a:r>
              <a:rPr/>
              <a:t> </a:t>
            </a:r>
            <a:r>
              <a:rPr/>
              <a:t>densidad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Facil para animales que conspicuos que se agrupan.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Contar</a:t>
            </a:r>
            <a:r>
              <a:rPr/>
              <a:t> </a:t>
            </a:r>
            <a:r>
              <a:rPr/>
              <a:t>Animales</a:t>
            </a:r>
          </a:p>
        </p:txBody>
      </p:sp>
      <p:pic>
        <p:nvPicPr>
          <p:cNvPr descr="assets/img/432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33500" y="1600200"/>
            <a:ext cx="646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Obtener</a:t>
            </a:r>
            <a:r>
              <a:rPr/>
              <a:t> </a:t>
            </a:r>
            <a:r>
              <a:rPr/>
              <a:t>densidad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Modelos de ocupación ocupación y datos de trampa cámara</dc:title>
  <dc:creator>Diego J. Lizcano</dc:creator>
  <cp:keywords/>
  <dcterms:created xsi:type="dcterms:W3CDTF">2019-05-06T09:21:21Z</dcterms:created>
  <dcterms:modified xsi:type="dcterms:W3CDTF">2019-05-06T09:21:21Z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lways_allow_html">
    <vt:lpwstr>yes</vt:lpwstr>
  </property>
  <property fmtid="{D5CDD505-2E9C-101B-9397-08002B2CF9AE}" pid="3" name="date">
    <vt:lpwstr>6/5/2019</vt:lpwstr>
  </property>
  <property fmtid="{D5CDD505-2E9C-101B-9397-08002B2CF9AE}" pid="4" name="output">
    <vt:lpwstr>powerpoint_presentation</vt:lpwstr>
  </property>
</Properties>
</file>